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sldIdLst>
    <p:sldId id="302" r:id="rId9"/>
    <p:sldId id="256" r:id="rId10"/>
    <p:sldId id="257" r:id="rId11"/>
    <p:sldId id="298" r:id="rId12"/>
    <p:sldId id="290" r:id="rId13"/>
    <p:sldId id="258" r:id="rId14"/>
    <p:sldId id="259" r:id="rId15"/>
    <p:sldId id="260" r:id="rId16"/>
    <p:sldId id="291" r:id="rId17"/>
    <p:sldId id="284" r:id="rId18"/>
    <p:sldId id="261" r:id="rId19"/>
    <p:sldId id="299" r:id="rId20"/>
    <p:sldId id="300" r:id="rId21"/>
    <p:sldId id="301" r:id="rId22"/>
    <p:sldId id="294" r:id="rId23"/>
    <p:sldId id="295" r:id="rId24"/>
    <p:sldId id="278" r:id="rId25"/>
    <p:sldId id="262" r:id="rId26"/>
    <p:sldId id="263" r:id="rId27"/>
    <p:sldId id="287" r:id="rId28"/>
    <p:sldId id="288" r:id="rId29"/>
    <p:sldId id="292" r:id="rId30"/>
    <p:sldId id="265" r:id="rId31"/>
    <p:sldId id="293" r:id="rId32"/>
    <p:sldId id="267" r:id="rId33"/>
    <p:sldId id="296" r:id="rId34"/>
    <p:sldId id="297" r:id="rId35"/>
    <p:sldId id="279" r:id="rId36"/>
  </p:sldIdLst>
  <p:sldSz cx="12192000" cy="6858000"/>
  <p:notesSz cx="6856413" cy="9294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C75D-3C58-4986-B3F6-E190283A1E76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30987-129A-462D-B3B3-58EC99DA1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40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C75D-3C58-4986-B3F6-E190283A1E76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30987-129A-462D-B3B3-58EC99DA1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7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C75D-3C58-4986-B3F6-E190283A1E76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30987-129A-462D-B3B3-58EC99DA1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05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630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624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749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88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735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201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010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1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C75D-3C58-4986-B3F6-E190283A1E76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30987-129A-462D-B3B3-58EC99DA1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93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862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583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112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61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836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6020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059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2894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4276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84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C75D-3C58-4986-B3F6-E190283A1E76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30987-129A-462D-B3B3-58EC99DA1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2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749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3741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3155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408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890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308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5434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0614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4653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2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C75D-3C58-4986-B3F6-E190283A1E76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30987-129A-462D-B3B3-58EC99DA1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287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8000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812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1212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3448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5879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8611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5036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65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9368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778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C75D-3C58-4986-B3F6-E190283A1E76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30987-129A-462D-B3B3-58EC99DA1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361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275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0696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945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8055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2468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319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7383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170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9729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229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C75D-3C58-4986-B3F6-E190283A1E76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30987-129A-462D-B3B3-58EC99DA1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797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0976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0069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6734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9204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929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1732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722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9539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4371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37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C75D-3C58-4986-B3F6-E190283A1E76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30987-129A-462D-B3B3-58EC99DA1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224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341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977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584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637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7100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5001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9028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7548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2560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96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C75D-3C58-4986-B3F6-E190283A1E76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30987-129A-462D-B3B3-58EC99DA1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290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8331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878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2688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933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991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088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7848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1223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86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C75D-3C58-4986-B3F6-E190283A1E76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30987-129A-462D-B3B3-58EC99DA1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50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7C75D-3C58-4986-B3F6-E190283A1E76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30987-129A-462D-B3B3-58EC99DA1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5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34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435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50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55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56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20AD2-2D59-4609-B080-551D37174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DC72C-051C-49B6-9005-44698CB16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73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s.gov/uac/Newsroom/Sample-of-Certification-Letter" TargetMode="External"/><Relationship Id="rId2" Type="http://schemas.openxmlformats.org/officeDocument/2006/relationships/hyperlink" Target="http://www.irs.gov/Individuals/ITIN-Policy-Change-Summary-for-201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fsa.org/Find_Resources/Supporting_International_Students_And_Scholars/ISS_Issues/ITIN_Procedures_For_Scholarship,_Fellowship,_and_Grant_Recipients/" TargetMode="External"/><Relationship Id="rId5" Type="http://schemas.openxmlformats.org/officeDocument/2006/relationships/hyperlink" Target="http://www.irs.gov/uac/Newsroom/IRS-Clarifies-Temporary-ITIN-Application-Requirements-for-Noncitizens-with-Tax-Extensions-and-Many-Foreign-Students" TargetMode="External"/><Relationship Id="rId4" Type="http://schemas.openxmlformats.org/officeDocument/2006/relationships/hyperlink" Target="http://www.irs.gov/uac/Newsroom/Special-Instructions-for-Student-and-Exchange-Visitor-Program-(SEVP)-Institution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s.gov/Individuals/ITIN-Policy-Change-Summary-for-2013" TargetMode="External"/><Relationship Id="rId2" Type="http://schemas.openxmlformats.org/officeDocument/2006/relationships/hyperlink" Target="mailto:Nancy.G.Lanier@irs.gov" TargetMode="External"/><Relationship Id="rId1" Type="http://schemas.openxmlformats.org/officeDocument/2006/relationships/slideLayout" Target="../slideLayouts/slideLayout8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s.gov/Individuals/International-Taxpayers/Substantial-Presence-Test" TargetMode="External"/><Relationship Id="rId2" Type="http://schemas.openxmlformats.org/officeDocument/2006/relationships/hyperlink" Target="http://www.irs.gov/Individuals/International-Taxpayers/Foreign-Students-and-Scholars" TargetMode="Externa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www.irs.gov/publications/p519/" TargetMode="External"/><Relationship Id="rId4" Type="http://schemas.openxmlformats.org/officeDocument/2006/relationships/hyperlink" Target="http://www.irs.gov/pub/irs-pdf/n1392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lercpa.com/" TargetMode="External"/><Relationship Id="rId2" Type="http://schemas.openxmlformats.org/officeDocument/2006/relationships/hyperlink" Target="http://www.englercpa.com/webinar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NONRESIDENT ALIEN INCOME TAX BASICS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PRESENTED AT THE NAFSA REGIONAL CONFERENCE SESSIONS FALL 2014 BY </a:t>
            </a:r>
          </a:p>
          <a:p>
            <a:r>
              <a:rPr lang="en-US" dirty="0" smtClean="0"/>
              <a:t>GARY ENGLER, CPA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1600" dirty="0" smtClean="0"/>
              <a:t>(updated with all available 2014 tax forms , information, links, and thresholds, as of January 15, 2015)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3661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762" y="762001"/>
            <a:ext cx="7310438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4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Treaty Benefits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Exempt income for foreigners</a:t>
            </a:r>
          </a:p>
          <a:p>
            <a:pPr lvl="0"/>
            <a:r>
              <a:rPr lang="en-US" dirty="0"/>
              <a:t>65+ Countries with the USA</a:t>
            </a:r>
          </a:p>
          <a:p>
            <a:pPr lvl="0"/>
            <a:r>
              <a:rPr lang="en-US" dirty="0"/>
              <a:t>Scholarship and Fellowship Grants</a:t>
            </a:r>
          </a:p>
          <a:p>
            <a:pPr lvl="0"/>
            <a:r>
              <a:rPr lang="en-US" dirty="0"/>
              <a:t>Teachers &amp; Researchers</a:t>
            </a:r>
          </a:p>
          <a:p>
            <a:pPr lvl="0"/>
            <a:r>
              <a:rPr lang="en-US" dirty="0"/>
              <a:t>Studying &amp; Training</a:t>
            </a:r>
          </a:p>
          <a:p>
            <a:pPr lvl="0"/>
            <a:r>
              <a:rPr lang="en-US" dirty="0"/>
              <a:t>India</a:t>
            </a:r>
          </a:p>
          <a:p>
            <a:pPr lvl="0"/>
            <a:r>
              <a:rPr lang="en-US" dirty="0"/>
              <a:t>China</a:t>
            </a:r>
          </a:p>
          <a:p>
            <a:pPr lvl="0"/>
            <a:r>
              <a:rPr lang="en-US" dirty="0"/>
              <a:t>Canada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02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155" y="-2"/>
            <a:ext cx="4838605" cy="677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1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934" y="-6"/>
            <a:ext cx="4928902" cy="686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5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058" y="-11"/>
            <a:ext cx="5408676" cy="679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9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826" y="2009768"/>
            <a:ext cx="9180576" cy="363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8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309" y="1266819"/>
            <a:ext cx="8989219" cy="540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8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Income Tax Preparation Options for Nonresident Alien Tax Returns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Software</a:t>
            </a:r>
          </a:p>
          <a:p>
            <a:pPr lvl="1"/>
            <a:r>
              <a:rPr lang="en-US" dirty="0" smtClean="0"/>
              <a:t>Windstar (Foreign National Tax Resource) w/ or without Live Webinar</a:t>
            </a:r>
            <a:endParaRPr lang="en-US" dirty="0"/>
          </a:p>
          <a:p>
            <a:pPr lvl="1"/>
            <a:r>
              <a:rPr lang="en-US" dirty="0"/>
              <a:t>Glacier</a:t>
            </a:r>
          </a:p>
          <a:p>
            <a:pPr lvl="0"/>
            <a:r>
              <a:rPr lang="en-US" dirty="0"/>
              <a:t>Online software – does not support NRA tax forms</a:t>
            </a:r>
          </a:p>
          <a:p>
            <a:pPr lvl="1"/>
            <a:r>
              <a:rPr lang="en-US" dirty="0"/>
              <a:t>H &amp; R Block at Home</a:t>
            </a:r>
          </a:p>
          <a:p>
            <a:pPr lvl="1"/>
            <a:r>
              <a:rPr lang="en-US" dirty="0" err="1"/>
              <a:t>Turbotax</a:t>
            </a:r>
            <a:endParaRPr lang="en-US" dirty="0"/>
          </a:p>
          <a:p>
            <a:pPr lvl="1"/>
            <a:r>
              <a:rPr lang="en-US" dirty="0" err="1"/>
              <a:t>Taxslayer</a:t>
            </a:r>
            <a:endParaRPr lang="en-US" dirty="0"/>
          </a:p>
          <a:p>
            <a:pPr lvl="0"/>
            <a:r>
              <a:rPr lang="en-US" dirty="0"/>
              <a:t>Other options</a:t>
            </a:r>
          </a:p>
          <a:p>
            <a:pPr lvl="1"/>
            <a:r>
              <a:rPr lang="en-US" dirty="0"/>
              <a:t>VITA sites</a:t>
            </a:r>
          </a:p>
          <a:p>
            <a:pPr lvl="1"/>
            <a:r>
              <a:rPr lang="en-US" dirty="0"/>
              <a:t>Store fronts (H&amp;R Block, Jackson Hewitt)</a:t>
            </a:r>
          </a:p>
          <a:p>
            <a:pPr lvl="1"/>
            <a:r>
              <a:rPr lang="en-US" dirty="0"/>
              <a:t>CPA (yours truly) via secure server</a:t>
            </a:r>
          </a:p>
          <a:p>
            <a:pPr lvl="1"/>
            <a:r>
              <a:rPr lang="en-US" dirty="0"/>
              <a:t>Self-prepared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14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Withheld Social Security and Medicare – How to get it back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Contact Employer first (by email/mail better than verbal)</a:t>
            </a:r>
          </a:p>
          <a:p>
            <a:pPr lvl="0"/>
            <a:r>
              <a:rPr lang="en-US" dirty="0"/>
              <a:t>Form 843</a:t>
            </a:r>
          </a:p>
          <a:p>
            <a:pPr lvl="0"/>
            <a:r>
              <a:rPr lang="en-US" dirty="0"/>
              <a:t>Supplemental form 8316</a:t>
            </a:r>
          </a:p>
          <a:p>
            <a:pPr lvl="0"/>
            <a:r>
              <a:rPr lang="en-US" dirty="0"/>
              <a:t>Publication 519 -  Page 43 “Refund of Taxes Withheld in </a:t>
            </a:r>
            <a:r>
              <a:rPr lang="en-US" dirty="0" smtClean="0"/>
              <a:t>Error”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43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ITIN’s – What do we do now?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51722"/>
            <a:ext cx="10515600" cy="512859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Discussion</a:t>
            </a:r>
          </a:p>
          <a:p>
            <a:pPr lvl="0"/>
            <a:r>
              <a:rPr lang="en-US" dirty="0"/>
              <a:t>ITIN Policy Changes Summary for 2013 at </a:t>
            </a:r>
            <a:r>
              <a:rPr lang="en-US" u="sng" dirty="0">
                <a:hlinkClick r:id="rId2"/>
              </a:rPr>
              <a:t>http://www.irs.gov/Individuals/ITIN-Policy-Change-Summary-for-2013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Educational institutions follow SEVP approved process issued 10/2/2012</a:t>
            </a:r>
          </a:p>
          <a:p>
            <a:pPr lvl="1"/>
            <a:r>
              <a:rPr lang="en-US" dirty="0"/>
              <a:t>Sample of Certification Letter </a:t>
            </a:r>
            <a:r>
              <a:rPr lang="en-US" u="sng" dirty="0">
                <a:hlinkClick r:id="rId3"/>
              </a:rPr>
              <a:t>http://www.irs.gov/uac/Newsroom/Sample-of-Certification-Letter</a:t>
            </a:r>
            <a:endParaRPr lang="en-US" dirty="0"/>
          </a:p>
          <a:p>
            <a:pPr lvl="1"/>
            <a:r>
              <a:rPr lang="en-US" dirty="0"/>
              <a:t>Special Instructions for Student and Exchange Visitor </a:t>
            </a:r>
            <a:r>
              <a:rPr lang="en-US" dirty="0" err="1"/>
              <a:t>Progam</a:t>
            </a:r>
            <a:r>
              <a:rPr lang="en-US" dirty="0"/>
              <a:t> (SEVP) Institutions </a:t>
            </a:r>
            <a:r>
              <a:rPr lang="en-US" u="sng" dirty="0">
                <a:hlinkClick r:id="rId4"/>
              </a:rPr>
              <a:t>http://www.irs.gov/uac/Newsroom/Special-Instructions-for-Student-and-Exchange-Visitor-Program-(SEVP)-Institutions</a:t>
            </a:r>
            <a:endParaRPr lang="en-US" dirty="0"/>
          </a:p>
          <a:p>
            <a:pPr lvl="1"/>
            <a:r>
              <a:rPr lang="en-US" dirty="0"/>
              <a:t>IRS Clarifies Temporary ITIN Application Requirements for…and Many Foreign Students </a:t>
            </a:r>
            <a:r>
              <a:rPr lang="en-US" u="sng" dirty="0">
                <a:hlinkClick r:id="rId5"/>
              </a:rPr>
              <a:t>http://</a:t>
            </a:r>
            <a:r>
              <a:rPr lang="en-US" u="sng" dirty="0" smtClean="0">
                <a:hlinkClick r:id="rId5"/>
              </a:rPr>
              <a:t>www.irs.gov/uac/Newsroom/IRS-Clarifies-Temporary-ITIN-Application-Requirements-for-Noncitizens-with-Tax-Extensions-and-Many-Foreign-Students</a:t>
            </a:r>
            <a:endParaRPr lang="en-US" u="sng" dirty="0" smtClean="0"/>
          </a:p>
          <a:p>
            <a:pPr lvl="1"/>
            <a:r>
              <a:rPr lang="en-US" dirty="0" smtClean="0"/>
              <a:t>Nafsa Summary of </a:t>
            </a:r>
            <a:r>
              <a:rPr lang="en-US" dirty="0" err="1" smtClean="0"/>
              <a:t>Itin</a:t>
            </a:r>
            <a:r>
              <a:rPr lang="en-US" dirty="0" smtClean="0"/>
              <a:t> Procedures as of November 13</a:t>
            </a:r>
            <a:r>
              <a:rPr lang="en-US" dirty="0"/>
              <a:t>, 2014. </a:t>
            </a:r>
            <a:r>
              <a:rPr lang="en-US" dirty="0">
                <a:hlinkClick r:id="rId6"/>
              </a:rPr>
              <a:t>http://www.nafsa.org/Find_Resources/Supporting_International_Students_And_Scholars/ISS_Issues/ITIN_Procedures_For_Scholarship,_Fellowship,_and_Grant_Recipients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10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File an Income Tax Return?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US" dirty="0"/>
              <a:t>It is the law.</a:t>
            </a:r>
          </a:p>
          <a:p>
            <a:pPr lvl="0"/>
            <a:r>
              <a:rPr lang="en-US" dirty="0"/>
              <a:t>Compliance with US Visa requirements</a:t>
            </a:r>
          </a:p>
          <a:p>
            <a:pPr lvl="0"/>
            <a:r>
              <a:rPr lang="en-US" dirty="0"/>
              <a:t>If you earned more than a minimum amount of Income</a:t>
            </a:r>
          </a:p>
          <a:p>
            <a:pPr lvl="0"/>
            <a:r>
              <a:rPr lang="en-US" dirty="0"/>
              <a:t>To report certain foreign assets if you are a Resident tax payer.</a:t>
            </a:r>
          </a:p>
          <a:p>
            <a:pPr lvl="0"/>
            <a:r>
              <a:rPr lang="en-US" dirty="0"/>
              <a:t>Get a refund of withheld taxes</a:t>
            </a:r>
          </a:p>
          <a:p>
            <a:pPr lvl="0"/>
            <a:r>
              <a:rPr lang="en-US" dirty="0"/>
              <a:t>Pay additional taxes if they are owed.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10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738" y="100013"/>
            <a:ext cx="4962525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0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976726"/>
            <a:ext cx="6096000" cy="49045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 WITH ITIN APPLICATIONS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problems: contact Nancy Lanier at IRS </a:t>
            </a:r>
            <a:r>
              <a:rPr lang="en-US" sz="11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Nancy.G.Lanier@irs.gov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Nancy is the Senior Program Analyst for the Taxpayer Advocate Service at the Austin Service Center.  She is a “Subject Matter Expert” regarding ITINS.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ITIN not used on Federal Income tax return for five </a:t>
            </a:r>
            <a:r>
              <a:rPr lang="en-US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consectutive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years, the ITIN will expire.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 twelve most common errors in SEVP-approved colleges submitted ITIN applications: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Tax return attached to ITIN application.   If tax return attached, the application treated as though student applied themselves, in which case original docs need to be submitted.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questions on W-7 not answered.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name on W-7 doesn’t match passport exactly.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wording the </a:t>
            </a:r>
            <a:r>
              <a:rPr lang="en-US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Sevis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Letter as per published “Sample of Certification Letter.”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Giving the </a:t>
            </a:r>
            <a:r>
              <a:rPr lang="en-US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Sevis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letter to students to send in with application themselves.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Expired ID docs or passport copies with no signature.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Attaching notarized copies of documents to applications.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checking both boxes f &amp; h for spouses and dependents of students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Putting a PO Box or In Care of Address in the foreign address field.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attaching a copy of the I-20 or DS-2019 for each student.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Telling students to go to a TAC office or CAA office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telling students to notify school when they receive a notice from the IRS.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Options for  verification of key documents at </a:t>
            </a:r>
            <a:r>
              <a:rPr lang="en-US" sz="11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http://www.irs.gov/Individuals/ITIN-Policy-Change-Summary-for-2013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Taxpayer assistance centers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Tax Attaches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Low-Income Taxpayer Clinics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Vita Centers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Certifying Acceptance Agents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74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260" y="237934"/>
            <a:ext cx="5001578" cy="662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9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Form 8843 -  Statement for Exempt Individuals – Do we really have to file this form?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No monetary penalty for not filing this form.</a:t>
            </a:r>
          </a:p>
          <a:p>
            <a:pPr lvl="0"/>
            <a:r>
              <a:rPr lang="en-US" dirty="0"/>
              <a:t>When required:</a:t>
            </a:r>
          </a:p>
          <a:p>
            <a:pPr lvl="1"/>
            <a:r>
              <a:rPr lang="en-US" dirty="0"/>
              <a:t>If filing 1040nr or 1040nrez</a:t>
            </a:r>
          </a:p>
          <a:p>
            <a:pPr lvl="1"/>
            <a:r>
              <a:rPr lang="en-US" dirty="0"/>
              <a:t>If not filing 1040nr or 1040nrez</a:t>
            </a:r>
          </a:p>
          <a:p>
            <a:pPr lvl="1"/>
            <a:r>
              <a:rPr lang="en-US" dirty="0"/>
              <a:t>If exempting days to count towards the substantial presence test</a:t>
            </a:r>
          </a:p>
          <a:p>
            <a:pPr lvl="0"/>
            <a:r>
              <a:rPr lang="en-US" dirty="0"/>
              <a:t>Visa says comply with all US laws</a:t>
            </a:r>
          </a:p>
          <a:p>
            <a:pPr lvl="1"/>
            <a:r>
              <a:rPr lang="en-US" dirty="0"/>
              <a:t>Tax laws are US laws</a:t>
            </a:r>
          </a:p>
          <a:p>
            <a:pPr lvl="0"/>
            <a:r>
              <a:rPr lang="en-US" dirty="0"/>
              <a:t>Failure to file does not make one a Resident.</a:t>
            </a:r>
          </a:p>
          <a:p>
            <a:pPr lvl="0"/>
            <a:r>
              <a:rPr lang="en-US" dirty="0"/>
              <a:t>How to show proof of tax compliance if later choose to apply for Green Card?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74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62" y="371475"/>
            <a:ext cx="4333875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2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5567" y="0"/>
            <a:ext cx="6185854" cy="687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7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975" y="100012"/>
            <a:ext cx="4987290" cy="67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8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1787" y="1635624"/>
            <a:ext cx="831924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USEFUL LINKS</a:t>
            </a:r>
          </a:p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IRS PAGE FOR FOREIGN STUDENTS &amp; SCHOLARS http://www.irs.gov/Individuals/International-Taxpayers/Foreign-Students-and-Scholars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IRS PAGE SUBSTANTIAL PRESENCE TEST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www.irs.gov/Individuals/International-Taxpayers/Substantial-Presence-Test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HOW DOES A NONRESIDENT ALIEN COMPLETE A FORM W-4?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www.irs.gov/pub/irs-pdf/n1392.pdf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US TAX GUIDE </a:t>
            </a:r>
            <a:r>
              <a:rPr lang="en-US" dirty="0"/>
              <a:t>FOR ALIENS (2013) </a:t>
            </a:r>
            <a:r>
              <a:rPr lang="en-US" dirty="0">
                <a:hlinkClick r:id="rId5"/>
              </a:rPr>
              <a:t>http://www.irs.gov/publications/p519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90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Gary Engler CPA Services Offered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Low Priced, Web Based, CPA prepared, US &amp; State Income Tax Returns</a:t>
            </a:r>
          </a:p>
          <a:p>
            <a:r>
              <a:rPr lang="en-US" dirty="0" smtClean="0">
                <a:hlinkClick r:id="rId2"/>
              </a:rPr>
              <a:t>Webinars &amp; Seminars for both Advisors and Int’l Students/Scholars</a:t>
            </a:r>
            <a:endParaRPr lang="en-US" dirty="0" smtClean="0"/>
          </a:p>
          <a:p>
            <a:pPr lvl="1"/>
            <a:r>
              <a:rPr lang="en-US" dirty="0" smtClean="0"/>
              <a:t>US FORM 1040NR INCOME TAX PREPARATION WORKSHOP FOR STUDENTS</a:t>
            </a:r>
          </a:p>
          <a:p>
            <a:pPr lvl="1"/>
            <a:r>
              <a:rPr lang="en-US" dirty="0" smtClean="0"/>
              <a:t>INCOME TAX INFORMATION FOR ADVISORS</a:t>
            </a:r>
          </a:p>
          <a:p>
            <a:pPr lvl="1"/>
            <a:r>
              <a:rPr lang="en-US" dirty="0" smtClean="0"/>
              <a:t>INCOME TAX INFORMATION FOR STUDENTS</a:t>
            </a:r>
          </a:p>
          <a:p>
            <a:pPr lvl="1"/>
            <a:r>
              <a:rPr lang="en-US" dirty="0" smtClean="0"/>
              <a:t>CALIFORNIA FORM 540NR INCOME TAX PREPARATION WORKSHOP FOR STUDENTS</a:t>
            </a:r>
          </a:p>
          <a:p>
            <a:r>
              <a:rPr lang="en-US" dirty="0" smtClean="0"/>
              <a:t>Prepare Forms 1042 &amp; 1042-s – US source income &amp; withholding</a:t>
            </a:r>
          </a:p>
          <a:p>
            <a:r>
              <a:rPr lang="en-US" dirty="0" smtClean="0"/>
              <a:t>Advise Institutions regarding Compliance with US Income tax </a:t>
            </a:r>
            <a:r>
              <a:rPr lang="en-US" dirty="0" err="1" smtClean="0"/>
              <a:t>Regs</a:t>
            </a:r>
            <a:endParaRPr lang="en-US" dirty="0" smtClean="0"/>
          </a:p>
          <a:p>
            <a:r>
              <a:rPr lang="en-US" dirty="0" smtClean="0"/>
              <a:t>Website Info/Resources for Advisors &amp; Students/Scholars at </a:t>
            </a:r>
            <a:r>
              <a:rPr lang="en-US" dirty="0" smtClean="0">
                <a:hlinkClick r:id="rId3"/>
              </a:rPr>
              <a:t>www.englercpa.com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52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all" dirty="0"/>
              <a:t>Which US Tax Form Do I file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RESIDENT:  	</a:t>
            </a:r>
          </a:p>
          <a:p>
            <a:pPr lvl="1"/>
            <a:r>
              <a:rPr lang="en-US" dirty="0"/>
              <a:t>US CITIZEN</a:t>
            </a:r>
          </a:p>
          <a:p>
            <a:pPr lvl="1"/>
            <a:r>
              <a:rPr lang="en-US" dirty="0"/>
              <a:t>GREEN CARD, </a:t>
            </a:r>
          </a:p>
          <a:p>
            <a:pPr lvl="1"/>
            <a:r>
              <a:rPr lang="en-US" dirty="0"/>
              <a:t>Resident under Substantial Presence Test (Generally)</a:t>
            </a:r>
          </a:p>
          <a:p>
            <a:pPr lvl="2"/>
            <a:r>
              <a:rPr lang="en-US" dirty="0"/>
              <a:t>J-1 HERE IN 3 OR MORE CALENDAR YEARS (IN LAST 6 YEARS).  </a:t>
            </a:r>
          </a:p>
          <a:p>
            <a:pPr lvl="2"/>
            <a:r>
              <a:rPr lang="en-US" dirty="0"/>
              <a:t>F-1 HERE MORE THAN 5 YEARS.</a:t>
            </a:r>
          </a:p>
          <a:p>
            <a:pPr lvl="1"/>
            <a:r>
              <a:rPr lang="en-US" dirty="0"/>
              <a:t>FILES FORM 1040, 1040A (NO GOOD FOR TREATY EXEMPTIONS) OR 1040EZ (ONLY WAGES, NO TREATY)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NONRESIDENT:  </a:t>
            </a:r>
          </a:p>
          <a:p>
            <a:pPr lvl="1"/>
            <a:r>
              <a:rPr lang="en-US" dirty="0"/>
              <a:t>Teacher of Trainee in US 2 or Less Calendar years (in the past 6)</a:t>
            </a:r>
          </a:p>
          <a:p>
            <a:pPr lvl="1"/>
            <a:r>
              <a:rPr lang="en-US" dirty="0"/>
              <a:t>Student here in 5 or less calendar Years.</a:t>
            </a:r>
          </a:p>
          <a:p>
            <a:pPr lvl="1"/>
            <a:r>
              <a:rPr lang="en-US" dirty="0"/>
              <a:t>FILES 1040 NR-EZ (ONLY WAGES &amp; SCHOLARSHIP INCOME) OR 1040NR (ALL TYPES OF INCOME)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77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866" y="145677"/>
            <a:ext cx="5177790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4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86" y="318051"/>
            <a:ext cx="5186363" cy="648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4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FILING THRESHOLDS – </a:t>
            </a:r>
            <a:r>
              <a:rPr lang="en-US" b="1" u="sng" dirty="0" smtClean="0"/>
              <a:t>2014 </a:t>
            </a:r>
            <a:r>
              <a:rPr lang="en-US" b="1" u="sng" dirty="0"/>
              <a:t>tax year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RESIDENT = </a:t>
            </a:r>
            <a:r>
              <a:rPr lang="en-US" dirty="0" smtClean="0"/>
              <a:t>$10,150 </a:t>
            </a:r>
            <a:r>
              <a:rPr lang="en-US" dirty="0"/>
              <a:t>(Generally)  Composed of </a:t>
            </a:r>
          </a:p>
          <a:p>
            <a:pPr lvl="1"/>
            <a:r>
              <a:rPr lang="en-US" dirty="0"/>
              <a:t>Personal exemption of $</a:t>
            </a:r>
            <a:r>
              <a:rPr lang="en-US" dirty="0" smtClean="0"/>
              <a:t>3,950 </a:t>
            </a:r>
            <a:r>
              <a:rPr lang="en-US" dirty="0"/>
              <a:t>+ </a:t>
            </a:r>
          </a:p>
          <a:p>
            <a:pPr lvl="1"/>
            <a:r>
              <a:rPr lang="en-US" dirty="0"/>
              <a:t>Standard Deduction of </a:t>
            </a:r>
            <a:r>
              <a:rPr lang="en-US" dirty="0" smtClean="0"/>
              <a:t>$6,200</a:t>
            </a:r>
            <a:endParaRPr lang="en-US" dirty="0"/>
          </a:p>
          <a:p>
            <a:r>
              <a:rPr lang="en-US" cap="all" dirty="0"/>
              <a:t>Nonresident</a:t>
            </a:r>
            <a:r>
              <a:rPr lang="en-US" dirty="0"/>
              <a:t> = </a:t>
            </a:r>
          </a:p>
          <a:p>
            <a:pPr lvl="1"/>
            <a:r>
              <a:rPr lang="en-US" dirty="0"/>
              <a:t>$</a:t>
            </a:r>
            <a:r>
              <a:rPr lang="en-US" dirty="0" smtClean="0"/>
              <a:t>3,950 </a:t>
            </a:r>
            <a:r>
              <a:rPr lang="en-US" dirty="0"/>
              <a:t>(Generally) for effectively connected income.  (No Standard Deduction)</a:t>
            </a:r>
          </a:p>
          <a:p>
            <a:pPr lvl="1"/>
            <a:r>
              <a:rPr lang="en-US" dirty="0"/>
              <a:t>$1 for not effectively connected income. (passive US source income)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	Unless </a:t>
            </a:r>
            <a:r>
              <a:rPr lang="en-US" dirty="0"/>
              <a:t>correct withholding already paid </a:t>
            </a:r>
          </a:p>
          <a:p>
            <a:r>
              <a:rPr lang="en-US" dirty="0"/>
              <a:t>Note: If taxpayer is eligible for tax treaty, a tax return must be filed to claim the benefits of the treaty.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u="sng" dirty="0"/>
              <a:t>DEPENDENTS</a:t>
            </a:r>
            <a:endParaRPr lang="en-US" dirty="0"/>
          </a:p>
          <a:p>
            <a:pPr lvl="1"/>
            <a:r>
              <a:rPr lang="en-US" dirty="0"/>
              <a:t>RESIDENT: CAN CLAIM DEPENDENTS ON TAX RETURN</a:t>
            </a:r>
          </a:p>
          <a:p>
            <a:pPr lvl="1"/>
            <a:r>
              <a:rPr lang="en-US" dirty="0"/>
              <a:t>NONRESIDENTS :  CANNOT CLAIM DEPENDENTS ON TAX RETURN EXCEPT FOR RESIDENTS OF </a:t>
            </a:r>
          </a:p>
          <a:p>
            <a:pPr lvl="2"/>
            <a:r>
              <a:rPr lang="en-US" dirty="0" smtClean="0"/>
              <a:t>*</a:t>
            </a:r>
            <a:r>
              <a:rPr lang="en-US" dirty="0"/>
              <a:t>CANADA, </a:t>
            </a:r>
            <a:endParaRPr lang="en-US" dirty="0" smtClean="0"/>
          </a:p>
          <a:p>
            <a:pPr lvl="2"/>
            <a:r>
              <a:rPr lang="en-US" dirty="0" smtClean="0"/>
              <a:t>*MEXICO</a:t>
            </a:r>
            <a:endParaRPr lang="en-US" dirty="0"/>
          </a:p>
          <a:p>
            <a:pPr lvl="2"/>
            <a:r>
              <a:rPr lang="en-US" dirty="0"/>
              <a:t>*REPUBLIC OF KOREA, AND </a:t>
            </a:r>
          </a:p>
          <a:p>
            <a:pPr lvl="2"/>
            <a:r>
              <a:rPr lang="en-US" dirty="0"/>
              <a:t>*INDIA, and then,</a:t>
            </a:r>
          </a:p>
          <a:p>
            <a:pPr lvl="3"/>
            <a:r>
              <a:rPr lang="en-US" dirty="0"/>
              <a:t>SPECIFIC CONDITIONS MUST BE MET.  EACH DEPENDENT MUST HAVE EITHER A SOCIAL SECURITY NUMBER OR AN ITIN.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7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Residents For Tax Purposes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Foreigners reporting income like US Citizens</a:t>
            </a:r>
          </a:p>
          <a:p>
            <a:pPr lvl="0"/>
            <a:r>
              <a:rPr lang="en-US" dirty="0"/>
              <a:t>Benefit of Standard Deduction</a:t>
            </a:r>
          </a:p>
          <a:p>
            <a:pPr lvl="0"/>
            <a:r>
              <a:rPr lang="en-US" dirty="0"/>
              <a:t>Benefit from Education Credits</a:t>
            </a:r>
          </a:p>
          <a:p>
            <a:pPr lvl="0"/>
            <a:r>
              <a:rPr lang="en-US" dirty="0"/>
              <a:t>Benefit from Earned Income Credit</a:t>
            </a:r>
          </a:p>
          <a:p>
            <a:pPr lvl="0"/>
            <a:r>
              <a:rPr lang="en-US" dirty="0"/>
              <a:t>Report to IRS all Worldwide Income</a:t>
            </a:r>
          </a:p>
          <a:p>
            <a:pPr lvl="0"/>
            <a:r>
              <a:rPr lang="en-US" dirty="0"/>
              <a:t>Report Foreign Bank Accounts if &gt;$10000</a:t>
            </a:r>
          </a:p>
          <a:p>
            <a:pPr lvl="0"/>
            <a:r>
              <a:rPr lang="en-US" dirty="0"/>
              <a:t>Report Foreign Financial Assets over higher thresholds.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40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Common Misconceptions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Eligibility for Treaty Benefits exempts one from Filing a Tax Return</a:t>
            </a:r>
          </a:p>
          <a:p>
            <a:pPr lvl="0"/>
            <a:r>
              <a:rPr lang="en-US" dirty="0"/>
              <a:t>Nonresident aliens are eligible for Education Credits</a:t>
            </a:r>
          </a:p>
          <a:p>
            <a:pPr lvl="0"/>
            <a:r>
              <a:rPr lang="en-US" dirty="0"/>
              <a:t>Nonresident aliens are eligible for the Earned Income Credit</a:t>
            </a:r>
          </a:p>
          <a:p>
            <a:pPr lvl="0"/>
            <a:r>
              <a:rPr lang="en-US" dirty="0"/>
              <a:t>Nonresident aliens can use Turbo Tax, H &amp; R Block online, </a:t>
            </a:r>
            <a:r>
              <a:rPr lang="en-US" dirty="0" err="1"/>
              <a:t>Taxslayer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pPr lvl="0"/>
            <a:r>
              <a:rPr lang="en-US" dirty="0"/>
              <a:t>It is ok not to file the 8843.</a:t>
            </a:r>
          </a:p>
          <a:p>
            <a:pPr lvl="0"/>
            <a:r>
              <a:rPr lang="en-US" dirty="0"/>
              <a:t>Definition of word “Resident”</a:t>
            </a:r>
          </a:p>
          <a:p>
            <a:pPr lvl="1"/>
            <a:r>
              <a:rPr lang="en-US" dirty="0"/>
              <a:t>Immigration definition</a:t>
            </a:r>
          </a:p>
          <a:p>
            <a:pPr lvl="1"/>
            <a:r>
              <a:rPr lang="en-US" dirty="0"/>
              <a:t>US Income Tax Definition</a:t>
            </a:r>
          </a:p>
          <a:p>
            <a:pPr lvl="1"/>
            <a:r>
              <a:rPr lang="en-US" dirty="0"/>
              <a:t>Tuition purposes definition</a:t>
            </a:r>
          </a:p>
          <a:p>
            <a:pPr lvl="1"/>
            <a:r>
              <a:rPr lang="en-US" dirty="0"/>
              <a:t>English language definition</a:t>
            </a:r>
          </a:p>
          <a:p>
            <a:pPr lvl="1"/>
            <a:r>
              <a:rPr lang="en-US" dirty="0"/>
              <a:t>States often use “domicile” definition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08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1" y="976310"/>
            <a:ext cx="8474583" cy="578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4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976</Words>
  <Application>Microsoft Office PowerPoint</Application>
  <PresentationFormat>Widescreen</PresentationFormat>
  <Paragraphs>155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Arial</vt:lpstr>
      <vt:lpstr>Calibri</vt:lpstr>
      <vt:lpstr>Calibri Light</vt:lpstr>
      <vt:lpstr>Courier New</vt:lpstr>
      <vt:lpstr>Symbol</vt:lpstr>
      <vt:lpstr>Times New Roman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NONRESIDENT ALIEN INCOME TAX BASICS</vt:lpstr>
      <vt:lpstr>Why File an Income Tax Return? </vt:lpstr>
      <vt:lpstr>Which US Tax Form Do I file? </vt:lpstr>
      <vt:lpstr>PowerPoint Presentation</vt:lpstr>
      <vt:lpstr>PowerPoint Presentation</vt:lpstr>
      <vt:lpstr>FILING THRESHOLDS – 2014 tax year </vt:lpstr>
      <vt:lpstr>Residents For Tax Purposes </vt:lpstr>
      <vt:lpstr>Common Misconceptions </vt:lpstr>
      <vt:lpstr>PowerPoint Presentation</vt:lpstr>
      <vt:lpstr>PowerPoint Presentation</vt:lpstr>
      <vt:lpstr>Treaty Benefits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Income Tax Preparation Options for Nonresident Alien Tax Returns </vt:lpstr>
      <vt:lpstr>Withheld Social Security and Medicare – How to get it back </vt:lpstr>
      <vt:lpstr>ITIN’s – What do we do now? </vt:lpstr>
      <vt:lpstr>PowerPoint Presentation</vt:lpstr>
      <vt:lpstr>PowerPoint Presentation</vt:lpstr>
      <vt:lpstr>PowerPoint Presentation</vt:lpstr>
      <vt:lpstr>Form 8843 -  Statement for Exempt Individuals – Do we really have to file this form? </vt:lpstr>
      <vt:lpstr>PowerPoint Presentation</vt:lpstr>
      <vt:lpstr>PowerPoint Presentation</vt:lpstr>
      <vt:lpstr>PowerPoint Presentation</vt:lpstr>
      <vt:lpstr>PowerPoint Presentation</vt:lpstr>
      <vt:lpstr>Gary Engler CPA Services Offered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File an Income Tax Return?</dc:title>
  <dc:creator>Gary Engler</dc:creator>
  <cp:lastModifiedBy>Gary Engler</cp:lastModifiedBy>
  <cp:revision>40</cp:revision>
  <cp:lastPrinted>2013-10-17T00:05:07Z</cp:lastPrinted>
  <dcterms:created xsi:type="dcterms:W3CDTF">2013-10-11T21:39:05Z</dcterms:created>
  <dcterms:modified xsi:type="dcterms:W3CDTF">2015-01-15T23:47:03Z</dcterms:modified>
</cp:coreProperties>
</file>